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6" r:id="rId7"/>
    <p:sldId id="262" r:id="rId8"/>
    <p:sldId id="265" r:id="rId9"/>
    <p:sldId id="261" r:id="rId10"/>
    <p:sldId id="263" r:id="rId11"/>
    <p:sldId id="264" r:id="rId12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8" d="100"/>
          <a:sy n="118" d="100"/>
        </p:scale>
        <p:origin x="25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53BF8C-3C76-46D6-A3EE-085A5DF3CF40}" type="datetimeFigureOut">
              <a:rPr lang="ru-RU" smtClean="0"/>
              <a:t>11.06.2019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95FE0-0786-419A-A225-539DFE3ED9F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66876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53BF8C-3C76-46D6-A3EE-085A5DF3CF40}" type="datetimeFigureOut">
              <a:rPr lang="ru-RU" smtClean="0"/>
              <a:t>11.06.2019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95FE0-0786-419A-A225-539DFE3ED9F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529349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53BF8C-3C76-46D6-A3EE-085A5DF3CF40}" type="datetimeFigureOut">
              <a:rPr lang="ru-RU" smtClean="0"/>
              <a:t>11.06.2019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95FE0-0786-419A-A225-539DFE3ED9F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635728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53BF8C-3C76-46D6-A3EE-085A5DF3CF40}" type="datetimeFigureOut">
              <a:rPr lang="ru-RU" smtClean="0"/>
              <a:t>11.06.2019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95FE0-0786-419A-A225-539DFE3ED9F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449620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53BF8C-3C76-46D6-A3EE-085A5DF3CF40}" type="datetimeFigureOut">
              <a:rPr lang="ru-RU" smtClean="0"/>
              <a:t>11.06.2019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95FE0-0786-419A-A225-539DFE3ED9F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200439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53BF8C-3C76-46D6-A3EE-085A5DF3CF40}" type="datetimeFigureOut">
              <a:rPr lang="ru-RU" smtClean="0"/>
              <a:t>11.06.2019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95FE0-0786-419A-A225-539DFE3ED9F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381974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53BF8C-3C76-46D6-A3EE-085A5DF3CF40}" type="datetimeFigureOut">
              <a:rPr lang="ru-RU" smtClean="0"/>
              <a:t>11.06.2019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95FE0-0786-419A-A225-539DFE3ED9F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888008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53BF8C-3C76-46D6-A3EE-085A5DF3CF40}" type="datetimeFigureOut">
              <a:rPr lang="ru-RU" smtClean="0"/>
              <a:t>11.06.2019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95FE0-0786-419A-A225-539DFE3ED9F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158771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53BF8C-3C76-46D6-A3EE-085A5DF3CF40}" type="datetimeFigureOut">
              <a:rPr lang="ru-RU" smtClean="0"/>
              <a:t>11.06.2019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95FE0-0786-419A-A225-539DFE3ED9F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418690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53BF8C-3C76-46D6-A3EE-085A5DF3CF40}" type="datetimeFigureOut">
              <a:rPr lang="ru-RU" smtClean="0"/>
              <a:t>11.06.2019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95FE0-0786-419A-A225-539DFE3ED9F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405797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53BF8C-3C76-46D6-A3EE-085A5DF3CF40}" type="datetimeFigureOut">
              <a:rPr lang="ru-RU" smtClean="0"/>
              <a:t>11.06.2019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95FE0-0786-419A-A225-539DFE3ED9F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62367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53BF8C-3C76-46D6-A3EE-085A5DF3CF40}" type="datetimeFigureOut">
              <a:rPr lang="ru-RU" smtClean="0"/>
              <a:t>11.06.2019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895FE0-0786-419A-A225-539DFE3ED9F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015421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467356" y="2629912"/>
            <a:ext cx="9144000" cy="1545579"/>
          </a:xfrm>
        </p:spPr>
        <p:txBody>
          <a:bodyPr>
            <a:noAutofit/>
          </a:bodyPr>
          <a:lstStyle/>
          <a:p>
            <a:r>
              <a:rPr lang="ru-RU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Презентация на тему:</a:t>
            </a:r>
            <a:br>
              <a:rPr lang="ru-RU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«Разработка 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системы управления промышленным роботом на базе алгоритма машинного </a:t>
            </a:r>
            <a:r>
              <a:rPr lang="ru-RU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зрения»</a:t>
            </a: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8577556" y="5267915"/>
            <a:ext cx="3252999" cy="1246174"/>
          </a:xfrm>
        </p:spPr>
        <p:txBody>
          <a:bodyPr>
            <a:normAutofit/>
          </a:bodyPr>
          <a:lstStyle/>
          <a:p>
            <a:pPr algn="l"/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Составитель: </a:t>
            </a:r>
            <a:r>
              <a:rPr lang="ru-RU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Дырдин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А.И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7497" y="291313"/>
            <a:ext cx="1176581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ФЕДЕРАЛЬНОЕ ГОСУДАРСТВЕННОЕ БЮДЖЕТНОЕ ОБРАЗОВАТЕЛЬНОЕ УЧРЕЖДЕНИЕ ВЫСШЕГО ОБРАЗОВАНИЯ</a:t>
            </a:r>
            <a:endParaRPr lang="ru-RU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«РОССИЙСКИЙ УНИВЕРСИТЕТ ТРАНСПОРТА (</a:t>
            </a:r>
            <a:r>
              <a:rPr lang="ru-RU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МИИТ</a:t>
            </a:r>
            <a:r>
              <a:rPr lang="ru-RU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)»</a:t>
            </a:r>
            <a:endParaRPr lang="ru-RU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РУТ (</a:t>
            </a:r>
            <a:r>
              <a:rPr lang="ru-RU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МИИТ</a:t>
            </a:r>
            <a:r>
              <a:rPr lang="ru-RU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ru-RU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ru-RU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" name="Прямая соединительная линия 5"/>
          <p:cNvCxnSpPr/>
          <p:nvPr/>
        </p:nvCxnSpPr>
        <p:spPr>
          <a:xfrm>
            <a:off x="461246" y="1368531"/>
            <a:ext cx="11434046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2276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019637" y="98088"/>
            <a:ext cx="10515600" cy="1325563"/>
          </a:xfrm>
        </p:spPr>
        <p:txBody>
          <a:bodyPr/>
          <a:lstStyle/>
          <a:p>
            <a:r>
              <a:rPr lang="ru-RU" dirty="0" smtClean="0"/>
              <a:t>Симуляция перемещения объекта</a:t>
            </a:r>
            <a:endParaRPr lang="ru-RU" dirty="0"/>
          </a:p>
        </p:txBody>
      </p:sp>
      <p:pic>
        <p:nvPicPr>
          <p:cNvPr id="6" name="Запись_2019_04_17_00_50_47_81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19637" y="1046317"/>
            <a:ext cx="8474750" cy="5811683"/>
          </a:xfrm>
        </p:spPr>
      </p:pic>
    </p:spTree>
    <p:extLst>
      <p:ext uri="{BB962C8B-B14F-4D97-AF65-F5344CB8AC3E}">
        <p14:creationId xmlns:p14="http://schemas.microsoft.com/office/powerpoint/2010/main" val="2933303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608294" y="2865531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ru-RU" dirty="0" smtClean="0"/>
              <a:t>Спасибо </a:t>
            </a:r>
            <a:r>
              <a:rPr lang="ru-RU" smtClean="0"/>
              <a:t>за внимание.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32845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Содержание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Актуальность темы работы</a:t>
            </a:r>
          </a:p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Постановка цели</a:t>
            </a:r>
          </a:p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Разделение цели на задачи</a:t>
            </a:r>
          </a:p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Структурная схема системы управления</a:t>
            </a:r>
          </a:p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Демонстрация работы алгоритма распознавания образов</a:t>
            </a:r>
          </a:p>
          <a:p>
            <a:pPr marL="0" indent="0">
              <a:buNone/>
            </a:pPr>
            <a:endParaRPr lang="ru-RU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8703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Актуальность темы работы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Технологическая операция </a:t>
            </a:r>
            <a:r>
              <a:rPr lang="ru-RU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перемещения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является неотъемлемой частью каждого технологического процесса. Данная работа посвящена </a:t>
            </a:r>
            <a:r>
              <a:rPr lang="ru-RU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автоматизации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данной операции. </a:t>
            </a:r>
          </a:p>
        </p:txBody>
      </p:sp>
    </p:spTree>
    <p:extLst>
      <p:ext uri="{BB962C8B-B14F-4D97-AF65-F5344CB8AC3E}">
        <p14:creationId xmlns:p14="http://schemas.microsoft.com/office/powerpoint/2010/main" val="3777566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Постановка цели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Наиболее универсальный путь автоматизация операции перемещения – использование промышленного робота, оснащённого системой машинного зрения. </a:t>
            </a:r>
          </a:p>
          <a:p>
            <a:pPr marL="0" indent="0">
              <a:buNone/>
            </a:pP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Внедрение данных технологий на производстве невозможно без разработки соответствующей</a:t>
            </a:r>
            <a:r>
              <a:rPr lang="ru-RU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системы управления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marL="0" indent="0">
              <a:buNone/>
            </a:pP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Таким образом, </a:t>
            </a:r>
            <a:r>
              <a:rPr lang="ru-RU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цель работы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разработка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системы управления промышленным роботом на </a:t>
            </a:r>
            <a:r>
              <a:rPr lang="ru-RU">
                <a:latin typeface="Times New Roman" panose="02020603050405020304" pitchFamily="18" charset="0"/>
                <a:cs typeface="Times New Roman" panose="02020603050405020304" pitchFamily="18" charset="0"/>
              </a:rPr>
              <a:t>базе </a:t>
            </a:r>
            <a:r>
              <a:rPr lang="ru-RU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машинного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зрения.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5668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Разделение цели на задачи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Разработка структурной схемы системы управления</a:t>
            </a:r>
          </a:p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Разработка алгоритма машинного зрения</a:t>
            </a:r>
          </a:p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Реализация системы управления</a:t>
            </a:r>
          </a:p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Тестирование и отладка</a:t>
            </a:r>
          </a:p>
          <a:p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6242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Структурная схема системы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управления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до модификации</a:t>
            </a:r>
            <a:endParaRPr lang="ru-RU" dirty="0"/>
          </a:p>
        </p:txBody>
      </p:sp>
      <p:sp>
        <p:nvSpPr>
          <p:cNvPr id="10" name="Блок-схема: альтернативный процесс 9"/>
          <p:cNvSpPr/>
          <p:nvPr/>
        </p:nvSpPr>
        <p:spPr>
          <a:xfrm>
            <a:off x="303520" y="2794305"/>
            <a:ext cx="1760220" cy="1350660"/>
          </a:xfrm>
          <a:prstGeom prst="flowChartAlternateProcess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 smtClean="0"/>
              <a:t>Оператор</a:t>
            </a:r>
            <a:endParaRPr lang="ru-RU" sz="2400" dirty="0"/>
          </a:p>
        </p:txBody>
      </p:sp>
      <p:sp>
        <p:nvSpPr>
          <p:cNvPr id="12" name="Скругленный прямоугольник 11"/>
          <p:cNvSpPr/>
          <p:nvPr/>
        </p:nvSpPr>
        <p:spPr>
          <a:xfrm>
            <a:off x="4374396" y="2112482"/>
            <a:ext cx="2665390" cy="2714309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 smtClean="0"/>
              <a:t>Контроллер</a:t>
            </a:r>
            <a:endParaRPr lang="en-US" sz="2400" b="1" dirty="0" smtClean="0"/>
          </a:p>
          <a:p>
            <a:pPr algn="ctr"/>
            <a:r>
              <a:rPr lang="en-US" sz="2400" b="1" dirty="0" smtClean="0"/>
              <a:t>(KRC 4)</a:t>
            </a:r>
          </a:p>
          <a:p>
            <a:pPr algn="ctr"/>
            <a:endParaRPr lang="en-US" sz="2000" dirty="0"/>
          </a:p>
          <a:p>
            <a:pPr algn="ctr"/>
            <a:endParaRPr lang="en-US" sz="2000" dirty="0" smtClean="0"/>
          </a:p>
          <a:p>
            <a:pPr algn="ctr"/>
            <a:endParaRPr lang="en-US" sz="2000" dirty="0"/>
          </a:p>
          <a:p>
            <a:pPr algn="ctr"/>
            <a:endParaRPr lang="en-US" sz="2000" dirty="0"/>
          </a:p>
          <a:p>
            <a:pPr algn="ctr"/>
            <a:endParaRPr lang="en-US" sz="2000" dirty="0" smtClean="0"/>
          </a:p>
          <a:p>
            <a:pPr algn="ctr"/>
            <a:endParaRPr lang="ru-RU" sz="2000" dirty="0"/>
          </a:p>
          <a:p>
            <a:pPr algn="ctr"/>
            <a:endParaRPr lang="ru-RU" sz="2000" dirty="0"/>
          </a:p>
        </p:txBody>
      </p:sp>
      <p:sp>
        <p:nvSpPr>
          <p:cNvPr id="18" name="Блок-схема: альтернативный процесс 17"/>
          <p:cNvSpPr/>
          <p:nvPr/>
        </p:nvSpPr>
        <p:spPr>
          <a:xfrm>
            <a:off x="4608450" y="2816028"/>
            <a:ext cx="2197282" cy="915423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Человеко-машинный </a:t>
            </a:r>
          </a:p>
          <a:p>
            <a:pPr algn="ctr"/>
            <a:r>
              <a:rPr lang="ru-RU" dirty="0" smtClean="0"/>
              <a:t>интерфейс</a:t>
            </a:r>
            <a:endParaRPr lang="ru-RU" dirty="0"/>
          </a:p>
        </p:txBody>
      </p:sp>
      <p:sp>
        <p:nvSpPr>
          <p:cNvPr id="20" name="Блок-схема: альтернативный процесс 19"/>
          <p:cNvSpPr/>
          <p:nvPr/>
        </p:nvSpPr>
        <p:spPr>
          <a:xfrm>
            <a:off x="4628746" y="4155518"/>
            <a:ext cx="2197282" cy="530085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dirty="0" smtClean="0"/>
              <a:t>Ядро (</a:t>
            </a:r>
            <a:r>
              <a:rPr lang="en-US" sz="1600" dirty="0" err="1" smtClean="0"/>
              <a:t>KUKA.Kernel</a:t>
            </a:r>
            <a:r>
              <a:rPr lang="en-US" sz="1600" dirty="0" smtClean="0"/>
              <a:t>)</a:t>
            </a:r>
            <a:endParaRPr lang="ru-RU" sz="1600" dirty="0"/>
          </a:p>
        </p:txBody>
      </p:sp>
      <p:cxnSp>
        <p:nvCxnSpPr>
          <p:cNvPr id="21" name="Прямая со стрелкой 20"/>
          <p:cNvCxnSpPr/>
          <p:nvPr/>
        </p:nvCxnSpPr>
        <p:spPr>
          <a:xfrm flipH="1" flipV="1">
            <a:off x="5707091" y="3731451"/>
            <a:ext cx="8698" cy="42406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Блок-схема: альтернативный процесс 21"/>
          <p:cNvSpPr/>
          <p:nvPr/>
        </p:nvSpPr>
        <p:spPr>
          <a:xfrm>
            <a:off x="8586243" y="2217579"/>
            <a:ext cx="2331707" cy="853887"/>
          </a:xfrm>
          <a:prstGeom prst="flowChartAlternateProcess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 smtClean="0"/>
              <a:t>Робот </a:t>
            </a:r>
          </a:p>
          <a:p>
            <a:pPr algn="ctr"/>
            <a:r>
              <a:rPr lang="ru-RU" sz="2000" dirty="0" smtClean="0"/>
              <a:t>(</a:t>
            </a:r>
            <a:r>
              <a:rPr lang="en-US" sz="2000" dirty="0" err="1" smtClean="0"/>
              <a:t>KUKA</a:t>
            </a:r>
            <a:r>
              <a:rPr lang="en-US" sz="2000" dirty="0" smtClean="0"/>
              <a:t> </a:t>
            </a:r>
            <a:r>
              <a:rPr lang="en-US" sz="2000" dirty="0" err="1" smtClean="0"/>
              <a:t>KR6</a:t>
            </a:r>
            <a:r>
              <a:rPr lang="en-US" sz="2000" dirty="0" smtClean="0"/>
              <a:t> </a:t>
            </a:r>
            <a:r>
              <a:rPr lang="en-US" sz="2000" dirty="0" err="1" smtClean="0"/>
              <a:t>R700</a:t>
            </a:r>
            <a:r>
              <a:rPr lang="en-US" sz="2000" dirty="0" smtClean="0"/>
              <a:t>)</a:t>
            </a:r>
            <a:endParaRPr lang="ru-RU" sz="2000" dirty="0"/>
          </a:p>
        </p:txBody>
      </p:sp>
      <p:cxnSp>
        <p:nvCxnSpPr>
          <p:cNvPr id="24" name="Соединительная линия уступом 23"/>
          <p:cNvCxnSpPr>
            <a:stCxn id="20" idx="3"/>
            <a:endCxn id="22" idx="1"/>
          </p:cNvCxnSpPr>
          <p:nvPr/>
        </p:nvCxnSpPr>
        <p:spPr>
          <a:xfrm flipV="1">
            <a:off x="6826028" y="2644523"/>
            <a:ext cx="1760215" cy="1776038"/>
          </a:xfrm>
          <a:prstGeom prst="bent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Прямоугольник 24"/>
          <p:cNvSpPr/>
          <p:nvPr/>
        </p:nvSpPr>
        <p:spPr>
          <a:xfrm>
            <a:off x="8751254" y="3444030"/>
            <a:ext cx="2166696" cy="124157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Рабочая зона и объекты в ней</a:t>
            </a:r>
            <a:endParaRPr lang="ru-RU" dirty="0"/>
          </a:p>
        </p:txBody>
      </p:sp>
      <p:sp>
        <p:nvSpPr>
          <p:cNvPr id="26" name="Стрелка вниз 25"/>
          <p:cNvSpPr/>
          <p:nvPr/>
        </p:nvSpPr>
        <p:spPr>
          <a:xfrm>
            <a:off x="9520241" y="3079335"/>
            <a:ext cx="628725" cy="36469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1" name="Прямая со стрелкой 10"/>
          <p:cNvCxnSpPr>
            <a:stCxn id="10" idx="3"/>
            <a:endCxn id="23" idx="1"/>
          </p:cNvCxnSpPr>
          <p:nvPr/>
        </p:nvCxnSpPr>
        <p:spPr>
          <a:xfrm>
            <a:off x="2063740" y="3469635"/>
            <a:ext cx="702031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Блок-схема: узел 12"/>
          <p:cNvSpPr/>
          <p:nvPr/>
        </p:nvSpPr>
        <p:spPr>
          <a:xfrm>
            <a:off x="9224921" y="5058167"/>
            <a:ext cx="1202242" cy="1161814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dirty="0" smtClean="0"/>
              <a:t>Камера</a:t>
            </a:r>
          </a:p>
          <a:p>
            <a:pPr algn="ctr"/>
            <a:r>
              <a:rPr lang="en-US" sz="1600" dirty="0"/>
              <a:t>KUKA MXG20</a:t>
            </a:r>
            <a:endParaRPr lang="ru-RU" sz="1600" dirty="0"/>
          </a:p>
        </p:txBody>
      </p:sp>
      <p:sp>
        <p:nvSpPr>
          <p:cNvPr id="14" name="Стрелка вниз 13"/>
          <p:cNvSpPr/>
          <p:nvPr/>
        </p:nvSpPr>
        <p:spPr>
          <a:xfrm>
            <a:off x="9514768" y="4685603"/>
            <a:ext cx="628725" cy="37256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4" name="Соединительная линия уступом 3"/>
          <p:cNvCxnSpPr>
            <a:stCxn id="13" idx="2"/>
            <a:endCxn id="12" idx="2"/>
          </p:cNvCxnSpPr>
          <p:nvPr/>
        </p:nvCxnSpPr>
        <p:spPr>
          <a:xfrm rot="10800000">
            <a:off x="5707091" y="4826792"/>
            <a:ext cx="3517830" cy="81228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Блок-схема: альтернативный процесс 22"/>
          <p:cNvSpPr/>
          <p:nvPr/>
        </p:nvSpPr>
        <p:spPr>
          <a:xfrm>
            <a:off x="2765771" y="2983734"/>
            <a:ext cx="1349254" cy="971803"/>
          </a:xfrm>
          <a:prstGeom prst="flowChartAlternateProcess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 smtClean="0"/>
              <a:t>SmartPad</a:t>
            </a:r>
            <a:endParaRPr lang="ru-RU" sz="2000" dirty="0"/>
          </a:p>
        </p:txBody>
      </p:sp>
      <p:cxnSp>
        <p:nvCxnSpPr>
          <p:cNvPr id="27" name="Прямая со стрелкой 26"/>
          <p:cNvCxnSpPr>
            <a:stCxn id="23" idx="3"/>
            <a:endCxn id="12" idx="1"/>
          </p:cNvCxnSpPr>
          <p:nvPr/>
        </p:nvCxnSpPr>
        <p:spPr>
          <a:xfrm>
            <a:off x="4115025" y="3469636"/>
            <a:ext cx="259371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3921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84087" y="-52931"/>
            <a:ext cx="10515600" cy="1325563"/>
          </a:xfrm>
        </p:spPr>
        <p:txBody>
          <a:bodyPr/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Структурная схема системы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управления</a:t>
            </a:r>
            <a:endParaRPr lang="ru-RU" dirty="0"/>
          </a:p>
        </p:txBody>
      </p:sp>
      <p:sp>
        <p:nvSpPr>
          <p:cNvPr id="5" name="Скругленный прямоугольник 4"/>
          <p:cNvSpPr/>
          <p:nvPr/>
        </p:nvSpPr>
        <p:spPr>
          <a:xfrm>
            <a:off x="2375761" y="1920220"/>
            <a:ext cx="2665390" cy="2714309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b="1" dirty="0"/>
              <a:t>Промышленный </a:t>
            </a:r>
            <a:r>
              <a:rPr lang="ru-RU" sz="2000" b="1" dirty="0" smtClean="0"/>
              <a:t>компьютер</a:t>
            </a:r>
            <a:endParaRPr lang="en-US" sz="2000" b="1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ru-RU" dirty="0"/>
          </a:p>
          <a:p>
            <a:pPr algn="ctr"/>
            <a:endParaRPr lang="ru-RU" dirty="0"/>
          </a:p>
        </p:txBody>
      </p:sp>
      <p:sp>
        <p:nvSpPr>
          <p:cNvPr id="6" name="Скругленный прямоугольник 5"/>
          <p:cNvSpPr/>
          <p:nvPr/>
        </p:nvSpPr>
        <p:spPr>
          <a:xfrm>
            <a:off x="2753436" y="4137806"/>
            <a:ext cx="1860316" cy="36872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Lotus</a:t>
            </a:r>
            <a:endParaRPr lang="ru-RU" dirty="0"/>
          </a:p>
        </p:txBody>
      </p:sp>
      <p:sp>
        <p:nvSpPr>
          <p:cNvPr id="7" name="Скругленный прямоугольник 6"/>
          <p:cNvSpPr/>
          <p:nvPr/>
        </p:nvSpPr>
        <p:spPr>
          <a:xfrm>
            <a:off x="3117088" y="3006869"/>
            <a:ext cx="1181010" cy="3407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RoboDK</a:t>
            </a:r>
            <a:endParaRPr lang="ru-RU" dirty="0"/>
          </a:p>
        </p:txBody>
      </p:sp>
      <p:sp>
        <p:nvSpPr>
          <p:cNvPr id="8" name="Блок-схема: альтернативный процесс 7"/>
          <p:cNvSpPr/>
          <p:nvPr/>
        </p:nvSpPr>
        <p:spPr>
          <a:xfrm>
            <a:off x="2821803" y="3579996"/>
            <a:ext cx="1772156" cy="313112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RoboDK</a:t>
            </a:r>
            <a:r>
              <a:rPr lang="en-US" dirty="0" smtClean="0"/>
              <a:t> C# API</a:t>
            </a:r>
            <a:endParaRPr lang="ru-RU" dirty="0"/>
          </a:p>
        </p:txBody>
      </p:sp>
      <p:cxnSp>
        <p:nvCxnSpPr>
          <p:cNvPr id="13" name="Прямая со стрелкой 12"/>
          <p:cNvCxnSpPr/>
          <p:nvPr/>
        </p:nvCxnSpPr>
        <p:spPr>
          <a:xfrm flipV="1">
            <a:off x="3700840" y="3340927"/>
            <a:ext cx="0" cy="23906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Прямая со стрелкой 13"/>
          <p:cNvCxnSpPr/>
          <p:nvPr/>
        </p:nvCxnSpPr>
        <p:spPr>
          <a:xfrm flipV="1">
            <a:off x="3683594" y="3893108"/>
            <a:ext cx="0" cy="23906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Блок-схема: альтернативный процесс 14"/>
          <p:cNvSpPr/>
          <p:nvPr/>
        </p:nvSpPr>
        <p:spPr>
          <a:xfrm>
            <a:off x="300209" y="3172221"/>
            <a:ext cx="1584971" cy="1350660"/>
          </a:xfrm>
          <a:prstGeom prst="flowChartAlternateProcess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 smtClean="0"/>
              <a:t>Оператор</a:t>
            </a:r>
            <a:endParaRPr lang="ru-RU" sz="2400" dirty="0"/>
          </a:p>
        </p:txBody>
      </p:sp>
      <p:cxnSp>
        <p:nvCxnSpPr>
          <p:cNvPr id="16" name="Прямая со стрелкой 15"/>
          <p:cNvCxnSpPr>
            <a:stCxn id="15" idx="3"/>
          </p:cNvCxnSpPr>
          <p:nvPr/>
        </p:nvCxnSpPr>
        <p:spPr>
          <a:xfrm>
            <a:off x="1885180" y="3847551"/>
            <a:ext cx="481883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Скругленный прямоугольник 18"/>
          <p:cNvSpPr/>
          <p:nvPr/>
        </p:nvSpPr>
        <p:spPr>
          <a:xfrm>
            <a:off x="6015859" y="1853537"/>
            <a:ext cx="3063119" cy="2780992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b="1" dirty="0" smtClean="0"/>
              <a:t>Контроллер</a:t>
            </a:r>
            <a:endParaRPr lang="en-US" sz="2000" b="1" dirty="0" smtClean="0"/>
          </a:p>
          <a:p>
            <a:pPr algn="ctr"/>
            <a:r>
              <a:rPr lang="en-US" sz="2000" b="1" dirty="0" smtClean="0"/>
              <a:t>(KRC 4)</a:t>
            </a:r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ru-RU" dirty="0"/>
          </a:p>
          <a:p>
            <a:pPr algn="ctr"/>
            <a:endParaRPr lang="ru-RU" dirty="0"/>
          </a:p>
        </p:txBody>
      </p:sp>
      <p:sp>
        <p:nvSpPr>
          <p:cNvPr id="20" name="Блок-схема: альтернативный процесс 19"/>
          <p:cNvSpPr/>
          <p:nvPr/>
        </p:nvSpPr>
        <p:spPr>
          <a:xfrm>
            <a:off x="6178681" y="3027623"/>
            <a:ext cx="2775282" cy="251917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Системные переменные</a:t>
            </a:r>
            <a:endParaRPr lang="ru-RU" dirty="0"/>
          </a:p>
        </p:txBody>
      </p:sp>
      <p:sp>
        <p:nvSpPr>
          <p:cNvPr id="21" name="Блок-схема: альтернативный процесс 20"/>
          <p:cNvSpPr/>
          <p:nvPr/>
        </p:nvSpPr>
        <p:spPr>
          <a:xfrm>
            <a:off x="6556424" y="2476411"/>
            <a:ext cx="2197282" cy="318113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KUKAVARPROXY</a:t>
            </a:r>
            <a:endParaRPr lang="ru-RU" dirty="0"/>
          </a:p>
        </p:txBody>
      </p:sp>
      <p:cxnSp>
        <p:nvCxnSpPr>
          <p:cNvPr id="22" name="Прямая со стрелкой 21"/>
          <p:cNvCxnSpPr>
            <a:stCxn id="35" idx="3"/>
          </p:cNvCxnSpPr>
          <p:nvPr/>
        </p:nvCxnSpPr>
        <p:spPr>
          <a:xfrm>
            <a:off x="4372108" y="2662393"/>
            <a:ext cx="2181019" cy="460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5130389" y="2332133"/>
            <a:ext cx="98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TCP/IP</a:t>
            </a:r>
            <a:endParaRPr lang="ru-RU" dirty="0"/>
          </a:p>
        </p:txBody>
      </p:sp>
      <p:cxnSp>
        <p:nvCxnSpPr>
          <p:cNvPr id="29" name="Прямая со стрелкой 28"/>
          <p:cNvCxnSpPr/>
          <p:nvPr/>
        </p:nvCxnSpPr>
        <p:spPr>
          <a:xfrm flipH="1" flipV="1">
            <a:off x="7651768" y="3277374"/>
            <a:ext cx="3297" cy="31876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Блок-схема: альтернативный процесс 29"/>
          <p:cNvSpPr/>
          <p:nvPr/>
        </p:nvSpPr>
        <p:spPr>
          <a:xfrm>
            <a:off x="6123785" y="3599080"/>
            <a:ext cx="2885074" cy="260642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Программа синхронизации</a:t>
            </a:r>
            <a:endParaRPr lang="ru-RU" dirty="0"/>
          </a:p>
        </p:txBody>
      </p:sp>
      <p:cxnSp>
        <p:nvCxnSpPr>
          <p:cNvPr id="31" name="Прямая со стрелкой 30"/>
          <p:cNvCxnSpPr/>
          <p:nvPr/>
        </p:nvCxnSpPr>
        <p:spPr>
          <a:xfrm flipV="1">
            <a:off x="7651768" y="2794524"/>
            <a:ext cx="0" cy="23906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Блок-схема: альтернативный процесс 31"/>
          <p:cNvSpPr/>
          <p:nvPr/>
        </p:nvSpPr>
        <p:spPr>
          <a:xfrm>
            <a:off x="6553127" y="4105262"/>
            <a:ext cx="2197282" cy="319352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Ядро (</a:t>
            </a:r>
            <a:r>
              <a:rPr lang="en-US" dirty="0" err="1" smtClean="0"/>
              <a:t>KUKA.Kernel</a:t>
            </a:r>
            <a:r>
              <a:rPr lang="en-US" dirty="0" smtClean="0"/>
              <a:t>)</a:t>
            </a:r>
            <a:endParaRPr lang="ru-RU" dirty="0"/>
          </a:p>
        </p:txBody>
      </p:sp>
      <p:cxnSp>
        <p:nvCxnSpPr>
          <p:cNvPr id="33" name="Прямая со стрелкой 32"/>
          <p:cNvCxnSpPr/>
          <p:nvPr/>
        </p:nvCxnSpPr>
        <p:spPr>
          <a:xfrm flipV="1">
            <a:off x="7649589" y="3859722"/>
            <a:ext cx="0" cy="23906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Блок-схема: альтернативный процесс 33"/>
          <p:cNvSpPr/>
          <p:nvPr/>
        </p:nvSpPr>
        <p:spPr>
          <a:xfrm>
            <a:off x="9333329" y="1958635"/>
            <a:ext cx="2496722" cy="853887"/>
          </a:xfrm>
          <a:prstGeom prst="flowChartAlternateProcess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Робот (</a:t>
            </a:r>
            <a:r>
              <a:rPr lang="en-US" dirty="0" err="1" smtClean="0"/>
              <a:t>KUKA</a:t>
            </a:r>
            <a:r>
              <a:rPr lang="en-US" dirty="0" smtClean="0"/>
              <a:t> </a:t>
            </a:r>
            <a:r>
              <a:rPr lang="en-US" dirty="0" err="1" smtClean="0"/>
              <a:t>KR6</a:t>
            </a:r>
            <a:r>
              <a:rPr lang="en-US" dirty="0" smtClean="0"/>
              <a:t> </a:t>
            </a:r>
            <a:r>
              <a:rPr lang="en-US" dirty="0" err="1" smtClean="0"/>
              <a:t>R700</a:t>
            </a:r>
            <a:r>
              <a:rPr lang="en-US" dirty="0" smtClean="0"/>
              <a:t>)</a:t>
            </a:r>
            <a:endParaRPr lang="ru-RU" dirty="0"/>
          </a:p>
        </p:txBody>
      </p:sp>
      <p:sp>
        <p:nvSpPr>
          <p:cNvPr id="42" name="Блок-схема: узел 41"/>
          <p:cNvSpPr/>
          <p:nvPr/>
        </p:nvSpPr>
        <p:spPr>
          <a:xfrm>
            <a:off x="9920835" y="4799223"/>
            <a:ext cx="1323623" cy="1241573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Камера</a:t>
            </a:r>
            <a:endParaRPr lang="ru-RU" dirty="0"/>
          </a:p>
        </p:txBody>
      </p:sp>
      <p:cxnSp>
        <p:nvCxnSpPr>
          <p:cNvPr id="44" name="Соединительная линия уступом 43"/>
          <p:cNvCxnSpPr>
            <a:stCxn id="32" idx="3"/>
            <a:endCxn id="34" idx="1"/>
          </p:cNvCxnSpPr>
          <p:nvPr/>
        </p:nvCxnSpPr>
        <p:spPr>
          <a:xfrm flipV="1">
            <a:off x="8750409" y="2385579"/>
            <a:ext cx="582920" cy="1879359"/>
          </a:xfrm>
          <a:prstGeom prst="bentConnector3">
            <a:avLst>
              <a:gd name="adj1" fmla="val 70425"/>
            </a:avLst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Прямоугольник 46"/>
          <p:cNvSpPr/>
          <p:nvPr/>
        </p:nvSpPr>
        <p:spPr>
          <a:xfrm>
            <a:off x="9498340" y="3185086"/>
            <a:ext cx="2166696" cy="124157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Рабочая зона и объекты в ней</a:t>
            </a:r>
            <a:endParaRPr lang="ru-RU" dirty="0"/>
          </a:p>
        </p:txBody>
      </p:sp>
      <p:sp>
        <p:nvSpPr>
          <p:cNvPr id="48" name="Стрелка вниз 47"/>
          <p:cNvSpPr/>
          <p:nvPr/>
        </p:nvSpPr>
        <p:spPr>
          <a:xfrm>
            <a:off x="10267327" y="2820391"/>
            <a:ext cx="628725" cy="36469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0" name="Стрелка вниз 49"/>
          <p:cNvSpPr/>
          <p:nvPr/>
        </p:nvSpPr>
        <p:spPr>
          <a:xfrm>
            <a:off x="10267327" y="4426659"/>
            <a:ext cx="628725" cy="37256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52" name="Соединительная линия уступом 51"/>
          <p:cNvCxnSpPr>
            <a:stCxn id="42" idx="2"/>
            <a:endCxn id="5" idx="2"/>
          </p:cNvCxnSpPr>
          <p:nvPr/>
        </p:nvCxnSpPr>
        <p:spPr>
          <a:xfrm rot="10800000">
            <a:off x="3708457" y="4634530"/>
            <a:ext cx="6212379" cy="78548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Скругленный прямоугольник 34"/>
          <p:cNvSpPr/>
          <p:nvPr/>
        </p:nvSpPr>
        <p:spPr>
          <a:xfrm>
            <a:off x="3043078" y="2516799"/>
            <a:ext cx="1329030" cy="2911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  <a:r>
              <a:rPr lang="en-US" dirty="0" smtClean="0"/>
              <a:t>pikuka.exe</a:t>
            </a:r>
            <a:endParaRPr lang="ru-RU" dirty="0"/>
          </a:p>
        </p:txBody>
      </p:sp>
      <p:cxnSp>
        <p:nvCxnSpPr>
          <p:cNvPr id="45" name="Прямая со стрелкой 44"/>
          <p:cNvCxnSpPr>
            <a:stCxn id="7" idx="0"/>
            <a:endCxn id="35" idx="2"/>
          </p:cNvCxnSpPr>
          <p:nvPr/>
        </p:nvCxnSpPr>
        <p:spPr>
          <a:xfrm flipV="1">
            <a:off x="3707593" y="2807987"/>
            <a:ext cx="0" cy="19888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8866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1099800" cy="1325563"/>
          </a:xfrm>
        </p:spPr>
        <p:txBody>
          <a:bodyPr/>
          <a:lstStyle/>
          <a:p>
            <a:r>
              <a:rPr lang="ru-RU" dirty="0" smtClean="0"/>
              <a:t>Алгоритм распознавания положения объекта.</a:t>
            </a:r>
            <a:endParaRPr lang="ru-RU" dirty="0"/>
          </a:p>
        </p:txBody>
      </p:sp>
      <p:sp>
        <p:nvSpPr>
          <p:cNvPr id="13" name="Прямоугольник 12"/>
          <p:cNvSpPr/>
          <p:nvPr/>
        </p:nvSpPr>
        <p:spPr>
          <a:xfrm>
            <a:off x="1638300" y="1690688"/>
            <a:ext cx="2870200" cy="3429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Получение изображения</a:t>
            </a:r>
            <a:endParaRPr lang="ru-RU" dirty="0"/>
          </a:p>
        </p:txBody>
      </p:sp>
      <p:sp>
        <p:nvSpPr>
          <p:cNvPr id="14" name="Прямоугольник 13"/>
          <p:cNvSpPr/>
          <p:nvPr/>
        </p:nvSpPr>
        <p:spPr>
          <a:xfrm>
            <a:off x="625475" y="2262188"/>
            <a:ext cx="4972050" cy="3556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Поиск среднего цвета фона изображения</a:t>
            </a:r>
            <a:endParaRPr lang="ru-RU" dirty="0"/>
          </a:p>
        </p:txBody>
      </p:sp>
      <p:sp>
        <p:nvSpPr>
          <p:cNvPr id="15" name="Прямоугольник 14"/>
          <p:cNvSpPr/>
          <p:nvPr/>
        </p:nvSpPr>
        <p:spPr>
          <a:xfrm>
            <a:off x="2108200" y="4283080"/>
            <a:ext cx="5511800" cy="3429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Добавление пикселя с координатами </a:t>
            </a:r>
            <a:r>
              <a:rPr lang="en-US" i="1" dirty="0" err="1" smtClean="0"/>
              <a:t>i</a:t>
            </a:r>
            <a:r>
              <a:rPr lang="en-US" i="1" dirty="0" smtClean="0"/>
              <a:t>,</a:t>
            </a:r>
            <a:r>
              <a:rPr lang="ru-RU" i="1" dirty="0" smtClean="0"/>
              <a:t> </a:t>
            </a:r>
            <a:r>
              <a:rPr lang="en-US" i="1" dirty="0" smtClean="0"/>
              <a:t>j</a:t>
            </a:r>
            <a:r>
              <a:rPr lang="ru-RU" dirty="0" smtClean="0"/>
              <a:t> в список </a:t>
            </a:r>
            <a:r>
              <a:rPr lang="en-US" dirty="0" smtClean="0"/>
              <a:t>M</a:t>
            </a:r>
            <a:endParaRPr lang="ru-RU" dirty="0"/>
          </a:p>
        </p:txBody>
      </p:sp>
      <p:sp>
        <p:nvSpPr>
          <p:cNvPr id="16" name="Блок-схема: решение 15"/>
          <p:cNvSpPr/>
          <p:nvPr/>
        </p:nvSpPr>
        <p:spPr>
          <a:xfrm>
            <a:off x="1835150" y="3497266"/>
            <a:ext cx="2476500" cy="533400"/>
          </a:xfrm>
          <a:prstGeom prst="flowChartDecisio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i="1" dirty="0" smtClean="0"/>
              <a:t>r[</a:t>
            </a:r>
            <a:r>
              <a:rPr lang="en-US" i="1" dirty="0" err="1" smtClean="0"/>
              <a:t>i,j</a:t>
            </a:r>
            <a:r>
              <a:rPr lang="en-US" i="1" dirty="0"/>
              <a:t>]</a:t>
            </a:r>
            <a:r>
              <a:rPr lang="en-US" i="1" dirty="0" smtClean="0"/>
              <a:t> &gt; </a:t>
            </a:r>
            <a:r>
              <a:rPr lang="en-US" i="1" dirty="0"/>
              <a:t>d</a:t>
            </a:r>
            <a:endParaRPr lang="ru-RU" i="1" dirty="0"/>
          </a:p>
        </p:txBody>
      </p:sp>
      <p:sp>
        <p:nvSpPr>
          <p:cNvPr id="17" name="Шестиугольник 16"/>
          <p:cNvSpPr/>
          <p:nvPr/>
        </p:nvSpPr>
        <p:spPr>
          <a:xfrm>
            <a:off x="800100" y="2873377"/>
            <a:ext cx="4546600" cy="371475"/>
          </a:xfrm>
          <a:prstGeom prst="hexago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Цикл по пикселям изображения</a:t>
            </a:r>
            <a:endParaRPr lang="ru-RU" dirty="0"/>
          </a:p>
        </p:txBody>
      </p:sp>
      <p:cxnSp>
        <p:nvCxnSpPr>
          <p:cNvPr id="19" name="Прямая со стрелкой 18"/>
          <p:cNvCxnSpPr>
            <a:stCxn id="13" idx="2"/>
          </p:cNvCxnSpPr>
          <p:nvPr/>
        </p:nvCxnSpPr>
        <p:spPr>
          <a:xfrm>
            <a:off x="3073400" y="2033588"/>
            <a:ext cx="0" cy="22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Прямая со стрелкой 19"/>
          <p:cNvCxnSpPr/>
          <p:nvPr/>
        </p:nvCxnSpPr>
        <p:spPr>
          <a:xfrm>
            <a:off x="3073400" y="2617788"/>
            <a:ext cx="0" cy="22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Прямая со стрелкой 20"/>
          <p:cNvCxnSpPr/>
          <p:nvPr/>
        </p:nvCxnSpPr>
        <p:spPr>
          <a:xfrm>
            <a:off x="3073400" y="3244852"/>
            <a:ext cx="0" cy="22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Соединительная линия уступом 22"/>
          <p:cNvCxnSpPr>
            <a:stCxn id="16" idx="3"/>
            <a:endCxn id="15" idx="0"/>
          </p:cNvCxnSpPr>
          <p:nvPr/>
        </p:nvCxnSpPr>
        <p:spPr>
          <a:xfrm>
            <a:off x="4311650" y="3763966"/>
            <a:ext cx="552450" cy="51911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Соединительная линия уступом 23"/>
          <p:cNvCxnSpPr>
            <a:endCxn id="17" idx="3"/>
          </p:cNvCxnSpPr>
          <p:nvPr/>
        </p:nvCxnSpPr>
        <p:spPr>
          <a:xfrm rot="10800000">
            <a:off x="800100" y="3059116"/>
            <a:ext cx="1035050" cy="704851"/>
          </a:xfrm>
          <a:prstGeom prst="bentConnector3">
            <a:avLst>
              <a:gd name="adj1" fmla="val 122086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Соединительная линия уступом 25"/>
          <p:cNvCxnSpPr>
            <a:endCxn id="17" idx="3"/>
          </p:cNvCxnSpPr>
          <p:nvPr/>
        </p:nvCxnSpPr>
        <p:spPr>
          <a:xfrm rot="10800000">
            <a:off x="800100" y="3059116"/>
            <a:ext cx="4064000" cy="1793873"/>
          </a:xfrm>
          <a:prstGeom prst="bentConnector3">
            <a:avLst>
              <a:gd name="adj1" fmla="val 105625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Прямая соединительная линия 30"/>
          <p:cNvCxnSpPr>
            <a:stCxn id="15" idx="2"/>
          </p:cNvCxnSpPr>
          <p:nvPr/>
        </p:nvCxnSpPr>
        <p:spPr>
          <a:xfrm>
            <a:off x="4864100" y="4625980"/>
            <a:ext cx="0" cy="22700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Соединительная линия уступом 32"/>
          <p:cNvCxnSpPr>
            <a:stCxn id="17" idx="0"/>
          </p:cNvCxnSpPr>
          <p:nvPr/>
        </p:nvCxnSpPr>
        <p:spPr>
          <a:xfrm flipH="1">
            <a:off x="2959100" y="3059115"/>
            <a:ext cx="2387600" cy="2505073"/>
          </a:xfrm>
          <a:prstGeom prst="bentConnector4">
            <a:avLst>
              <a:gd name="adj1" fmla="val -100532"/>
              <a:gd name="adj2" fmla="val 75506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Прямоугольник 50"/>
          <p:cNvSpPr/>
          <p:nvPr/>
        </p:nvSpPr>
        <p:spPr>
          <a:xfrm>
            <a:off x="625475" y="5564188"/>
            <a:ext cx="4972050" cy="91758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Нахождение координат центра объекта, вычислением среднего значения объектов списка </a:t>
            </a:r>
            <a:r>
              <a:rPr lang="en-US" dirty="0" smtClean="0"/>
              <a:t>M</a:t>
            </a:r>
            <a:endParaRPr lang="ru-RU" dirty="0"/>
          </a:p>
        </p:txBody>
      </p:sp>
      <p:sp>
        <p:nvSpPr>
          <p:cNvPr id="59" name="TextBox 58"/>
          <p:cNvSpPr txBox="1"/>
          <p:nvPr/>
        </p:nvSpPr>
        <p:spPr>
          <a:xfrm>
            <a:off x="8089900" y="1690688"/>
            <a:ext cx="36957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smtClean="0"/>
              <a:t>r</a:t>
            </a:r>
            <a:r>
              <a:rPr lang="en-US" dirty="0" smtClean="0"/>
              <a:t> – </a:t>
            </a:r>
            <a:r>
              <a:rPr lang="ru-RU" dirty="0" smtClean="0"/>
              <a:t>расстояние пикселя с </a:t>
            </a:r>
            <a:r>
              <a:rPr lang="ru-RU" dirty="0" smtClean="0"/>
              <a:t>координатами </a:t>
            </a:r>
            <a:r>
              <a:rPr lang="en-US" dirty="0" smtClean="0"/>
              <a:t>[</a:t>
            </a:r>
            <a:r>
              <a:rPr lang="en-US" dirty="0" err="1" smtClean="0"/>
              <a:t>i,j</a:t>
            </a:r>
            <a:r>
              <a:rPr lang="en-US" dirty="0" smtClean="0"/>
              <a:t>]</a:t>
            </a:r>
            <a:r>
              <a:rPr lang="ru-RU" dirty="0" smtClean="0"/>
              <a:t> в пространстве признаков </a:t>
            </a:r>
            <a:r>
              <a:rPr lang="en-US" dirty="0" err="1" smtClean="0"/>
              <a:t>RGB</a:t>
            </a:r>
            <a:r>
              <a:rPr lang="en-US" dirty="0" smtClean="0"/>
              <a:t> </a:t>
            </a:r>
            <a:r>
              <a:rPr lang="ru-RU" dirty="0" smtClean="0"/>
              <a:t>от  центра кластера фона изображения (среднего цвета).</a:t>
            </a:r>
            <a:endParaRPr lang="ru-RU" dirty="0"/>
          </a:p>
        </p:txBody>
      </p:sp>
      <p:sp>
        <p:nvSpPr>
          <p:cNvPr id="60" name="TextBox 59"/>
          <p:cNvSpPr txBox="1"/>
          <p:nvPr/>
        </p:nvSpPr>
        <p:spPr>
          <a:xfrm>
            <a:off x="8089900" y="3148652"/>
            <a:ext cx="3695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d</a:t>
            </a:r>
            <a:r>
              <a:rPr lang="en-US" dirty="0" smtClean="0"/>
              <a:t> – </a:t>
            </a:r>
            <a:r>
              <a:rPr lang="ru-RU" dirty="0" smtClean="0"/>
              <a:t>константа, определяемая в процессе отладки (калибровки).</a:t>
            </a:r>
            <a:endParaRPr lang="ru-RU" dirty="0"/>
          </a:p>
        </p:txBody>
      </p:sp>
      <p:sp>
        <p:nvSpPr>
          <p:cNvPr id="61" name="Блок-схема: магнитный диск 60"/>
          <p:cNvSpPr/>
          <p:nvPr/>
        </p:nvSpPr>
        <p:spPr>
          <a:xfrm>
            <a:off x="6051551" y="2062163"/>
            <a:ext cx="1206500" cy="755650"/>
          </a:xfrm>
          <a:prstGeom prst="flowChartMagneticDisk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ПЗУ</a:t>
            </a:r>
            <a:endParaRPr lang="ru-RU" dirty="0"/>
          </a:p>
        </p:txBody>
      </p:sp>
      <p:cxnSp>
        <p:nvCxnSpPr>
          <p:cNvPr id="63" name="Прямая со стрелкой 62"/>
          <p:cNvCxnSpPr>
            <a:stCxn id="61" idx="2"/>
            <a:endCxn id="14" idx="3"/>
          </p:cNvCxnSpPr>
          <p:nvPr/>
        </p:nvCxnSpPr>
        <p:spPr>
          <a:xfrm flipH="1">
            <a:off x="5597525" y="2439988"/>
            <a:ext cx="45402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Прямоугольник 66"/>
          <p:cNvSpPr/>
          <p:nvPr/>
        </p:nvSpPr>
        <p:spPr>
          <a:xfrm>
            <a:off x="6197600" y="5563462"/>
            <a:ext cx="2641600" cy="91758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Перевод координат из пикселей в миллиметры</a:t>
            </a:r>
            <a:endParaRPr lang="ru-RU" dirty="0"/>
          </a:p>
        </p:txBody>
      </p:sp>
      <p:sp>
        <p:nvSpPr>
          <p:cNvPr id="68" name="Прямоугольник 67"/>
          <p:cNvSpPr/>
          <p:nvPr/>
        </p:nvSpPr>
        <p:spPr>
          <a:xfrm>
            <a:off x="9439276" y="5563462"/>
            <a:ext cx="2346324" cy="91758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Переход в систему координат робота</a:t>
            </a:r>
            <a:endParaRPr lang="ru-RU" dirty="0"/>
          </a:p>
        </p:txBody>
      </p:sp>
      <p:cxnSp>
        <p:nvCxnSpPr>
          <p:cNvPr id="70" name="Прямая со стрелкой 69"/>
          <p:cNvCxnSpPr>
            <a:stCxn id="51" idx="3"/>
            <a:endCxn id="67" idx="1"/>
          </p:cNvCxnSpPr>
          <p:nvPr/>
        </p:nvCxnSpPr>
        <p:spPr>
          <a:xfrm flipV="1">
            <a:off x="5597525" y="6022253"/>
            <a:ext cx="600075" cy="7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Прямая со стрелкой 70"/>
          <p:cNvCxnSpPr/>
          <p:nvPr/>
        </p:nvCxnSpPr>
        <p:spPr>
          <a:xfrm flipV="1">
            <a:off x="8839200" y="6021527"/>
            <a:ext cx="600075" cy="7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2199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307002" y="232122"/>
            <a:ext cx="10515600" cy="1325563"/>
          </a:xfrm>
        </p:spPr>
        <p:txBody>
          <a:bodyPr>
            <a:normAutofit/>
          </a:bodyPr>
          <a:lstStyle/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Демонстрация работы алгоритма распознавания образов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/>
          <a:srcRect l="13584" t="14875" r="60630" b="58635"/>
          <a:stretch/>
        </p:blipFill>
        <p:spPr>
          <a:xfrm>
            <a:off x="2506509" y="4837603"/>
            <a:ext cx="2348564" cy="1357163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2"/>
          <a:srcRect l="15145" t="51951" r="56639" b="21153"/>
          <a:stretch/>
        </p:blipFill>
        <p:spPr>
          <a:xfrm>
            <a:off x="6299299" y="4837603"/>
            <a:ext cx="2531006" cy="1357163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3"/>
          <a:srcRect l="9205" t="13697" r="61545" b="56242"/>
          <a:stretch/>
        </p:blipFill>
        <p:spPr>
          <a:xfrm>
            <a:off x="2525567" y="2751513"/>
            <a:ext cx="2329506" cy="1346661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3"/>
          <a:srcRect l="9818" t="52485" r="56593" b="13214"/>
          <a:stretch/>
        </p:blipFill>
        <p:spPr>
          <a:xfrm>
            <a:off x="6299299" y="2751513"/>
            <a:ext cx="2431253" cy="139653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564378" y="2253766"/>
            <a:ext cx="44273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Р</a:t>
            </a:r>
            <a:r>
              <a:rPr lang="ru-RU" dirty="0" smtClean="0"/>
              <a:t>аспознавания положения одного объекта</a:t>
            </a:r>
            <a:endParaRPr lang="ru-RU" dirty="0"/>
          </a:p>
        </p:txBody>
      </p:sp>
      <p:sp>
        <p:nvSpPr>
          <p:cNvPr id="9" name="TextBox 8"/>
          <p:cNvSpPr txBox="1"/>
          <p:nvPr/>
        </p:nvSpPr>
        <p:spPr>
          <a:xfrm>
            <a:off x="3492334" y="4468271"/>
            <a:ext cx="4953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Р</a:t>
            </a:r>
            <a:r>
              <a:rPr lang="ru-RU" dirty="0" smtClean="0"/>
              <a:t>аспознавания положения нескольких объектов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32472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980</TotalTime>
  <Words>313</Words>
  <Application>Microsoft Office PowerPoint</Application>
  <PresentationFormat>Широкоэкранный</PresentationFormat>
  <Paragraphs>87</Paragraphs>
  <Slides>11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Times New Roman</vt:lpstr>
      <vt:lpstr>Тема Office</vt:lpstr>
      <vt:lpstr>Презентация на тему:  «Разработка системы управления промышленным роботом на базе алгоритма машинного зрения»</vt:lpstr>
      <vt:lpstr>Содержание</vt:lpstr>
      <vt:lpstr>Актуальность темы работы</vt:lpstr>
      <vt:lpstr>Постановка цели</vt:lpstr>
      <vt:lpstr>Разделение цели на задачи</vt:lpstr>
      <vt:lpstr>Структурная схема системы управления до модификации</vt:lpstr>
      <vt:lpstr>Структурная схема системы управления</vt:lpstr>
      <vt:lpstr>Алгоритм распознавания положения объекта.</vt:lpstr>
      <vt:lpstr>Демонстрация работы алгоритма распознавания образов</vt:lpstr>
      <vt:lpstr>Симуляция перемещения объекта</vt:lpstr>
      <vt:lpstr>Презентация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Разработка системы управления промышленным роботом на базе алгоритма машинного зрения.</dc:title>
  <dc:creator>Антон</dc:creator>
  <cp:lastModifiedBy>Дырдин Антон</cp:lastModifiedBy>
  <cp:revision>58</cp:revision>
  <dcterms:created xsi:type="dcterms:W3CDTF">2019-04-15T16:00:39Z</dcterms:created>
  <dcterms:modified xsi:type="dcterms:W3CDTF">2019-06-10T21:48:20Z</dcterms:modified>
</cp:coreProperties>
</file>